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Droid Serif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roidSerif-bold.fntdata"/><Relationship Id="rId20" Type="http://schemas.openxmlformats.org/officeDocument/2006/relationships/slide" Target="slides/slide16.xml"/><Relationship Id="rId42" Type="http://schemas.openxmlformats.org/officeDocument/2006/relationships/font" Target="fonts/DroidSerif-boldItalic.fntdata"/><Relationship Id="rId41" Type="http://schemas.openxmlformats.org/officeDocument/2006/relationships/font" Target="fonts/DroidSerif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.fntdata"/><Relationship Id="rId17" Type="http://schemas.openxmlformats.org/officeDocument/2006/relationships/slide" Target="slides/slide13.xml"/><Relationship Id="rId39" Type="http://schemas.openxmlformats.org/officeDocument/2006/relationships/font" Target="fonts/DroidSerif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Recently, PUB launched the WaterGoWhere app to allow households to track their water consumption on their phones. However, it has some shortcomings.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of its features is for people to track leaks, but it does not tell them where the leak is, and they have to search the whole house.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of its features is for people to track leaks, but it does not tell them where the leak is, and they have to search the whole house.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Meter mechanics: ultrasound fired into pipe, refracted by water flow and reflected by bubbles, return analysed to give flow rate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https://yeohlikhern.proto.io/player/index.cfm?id=a505e3dc-0d80-4d93-8b02-c6e641e3fede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solidFill>
          <a:srgbClr val="FF9E0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818062" y="805650"/>
            <a:ext cx="7507875" cy="3532200"/>
          </a:xfrm>
          <a:custGeom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152400">
            <a:solidFill>
              <a:srgbClr val="FFFFFF"/>
            </a:solidFill>
            <a:prstDash val="solid"/>
            <a:miter/>
            <a:headEnd len="lg" w="lg" type="none"/>
            <a:tailEnd len="lg" w="lg" type="none"/>
          </a:ln>
        </p:spPr>
      </p:sp>
      <p:sp>
        <p:nvSpPr>
          <p:cNvPr id="10" name="Shape 10"/>
          <p:cNvSpPr txBox="1"/>
          <p:nvPr>
            <p:ph type="ctrTitle"/>
          </p:nvPr>
        </p:nvSpPr>
        <p:spPr>
          <a:xfrm>
            <a:off x="2296350" y="1991850"/>
            <a:ext cx="4551299" cy="1159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buClr>
                <a:srgbClr val="434343"/>
              </a:buClr>
              <a:buSzPct val="100000"/>
              <a:defRPr sz="3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inverse">
    <p:bg>
      <p:bgPr>
        <a:solidFill>
          <a:srgbClr val="434343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558124" y="550425"/>
            <a:ext cx="8028197" cy="4042637"/>
          </a:xfrm>
          <a:custGeom>
            <a:pathLst>
              <a:path extrusionOk="0" h="183798" w="344965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/>
            <a:headEnd len="lg" w="lg" type="none"/>
            <a:tailEnd len="lg" w="lg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bg>
      <p:bgPr>
        <a:solidFill>
          <a:srgbClr val="FF9E00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818062" y="805650"/>
            <a:ext cx="7507875" cy="3532200"/>
          </a:xfrm>
          <a:custGeom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/>
            <a:headEnd len="lg" w="lg" type="none"/>
            <a:tailEnd len="lg" w="lg" type="none"/>
          </a:ln>
        </p:spPr>
      </p:sp>
      <p:sp>
        <p:nvSpPr>
          <p:cNvPr id="13" name="Shape 13"/>
          <p:cNvSpPr txBox="1"/>
          <p:nvPr>
            <p:ph type="ctrTitle"/>
          </p:nvPr>
        </p:nvSpPr>
        <p:spPr>
          <a:xfrm>
            <a:off x="1933200" y="2189999"/>
            <a:ext cx="5277599" cy="447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434343"/>
              </a:buClr>
              <a:buSzPct val="100000"/>
              <a:defRPr b="0" sz="24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434343"/>
              </a:buClr>
              <a:buSzPct val="100000"/>
              <a:defRPr b="0" sz="2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434343"/>
              </a:buClr>
              <a:buSzPct val="100000"/>
              <a:defRPr b="0" sz="2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434343"/>
              </a:buClr>
              <a:buSzPct val="100000"/>
              <a:defRPr b="0" sz="2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434343"/>
              </a:buClr>
              <a:buSzPct val="100000"/>
              <a:defRPr b="0" sz="2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434343"/>
              </a:buClr>
              <a:buSzPct val="100000"/>
              <a:defRPr b="0" sz="2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434343"/>
              </a:buClr>
              <a:buSzPct val="100000"/>
              <a:defRPr b="0" sz="2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434343"/>
              </a:buClr>
              <a:buSzPct val="100000"/>
              <a:defRPr b="0" sz="2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434343"/>
              </a:buClr>
              <a:buSzPct val="100000"/>
              <a:defRPr b="0"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685800" y="2505900"/>
            <a:ext cx="7772400" cy="44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solidFill>
          <a:srgbClr val="43434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818062" y="805650"/>
            <a:ext cx="7507875" cy="3532200"/>
          </a:xfrm>
          <a:custGeom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/>
            <a:headEnd len="lg" w="lg" type="none"/>
            <a:tailEnd len="lg" w="lg" type="none"/>
          </a:ln>
        </p:spPr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2037600" y="2161800"/>
            <a:ext cx="5068799" cy="819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i="1" sz="1800">
                <a:solidFill>
                  <a:srgbClr val="CCCCCC"/>
                </a:solidFill>
              </a:defRPr>
            </a:lvl1pPr>
            <a:lvl2pPr lvl="1" rtl="0" algn="ctr">
              <a:spcBef>
                <a:spcPts val="0"/>
              </a:spcBef>
              <a:defRPr i="1" sz="1800">
                <a:solidFill>
                  <a:srgbClr val="CCCCCC"/>
                </a:solidFill>
              </a:defRPr>
            </a:lvl2pPr>
            <a:lvl3pPr lvl="2" rtl="0" algn="ctr">
              <a:spcBef>
                <a:spcPts val="0"/>
              </a:spcBef>
              <a:buSzPct val="100000"/>
              <a:defRPr i="1" sz="1800">
                <a:solidFill>
                  <a:srgbClr val="CCCCCC"/>
                </a:solidFill>
              </a:defRPr>
            </a:lvl3pPr>
            <a:lvl4pPr lvl="3" rtl="0" algn="ctr">
              <a:spcBef>
                <a:spcPts val="0"/>
              </a:spcBef>
              <a:defRPr i="1">
                <a:solidFill>
                  <a:srgbClr val="CCCCCC"/>
                </a:solidFill>
              </a:defRPr>
            </a:lvl4pPr>
            <a:lvl5pPr lvl="4" rtl="0" algn="ctr">
              <a:spcBef>
                <a:spcPts val="0"/>
              </a:spcBef>
              <a:defRPr i="1">
                <a:solidFill>
                  <a:srgbClr val="CCCCCC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8pPr>
            <a:lvl9pPr lvl="8" algn="ctr">
              <a:spcBef>
                <a:spcPts val="0"/>
              </a:spcBef>
              <a:buClr>
                <a:srgbClr val="CCCCCC"/>
              </a:buClr>
              <a:defRPr i="1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/>
        </p:nvSpPr>
        <p:spPr>
          <a:xfrm>
            <a:off x="3853200" y="293593"/>
            <a:ext cx="14376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259950" y="274275"/>
            <a:ext cx="8624125" cy="4594950"/>
          </a:xfrm>
          <a:custGeom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/>
            <a:headEnd len="lg" w="lg" type="none"/>
            <a:tailEnd len="lg" w="lg" type="none"/>
          </a:ln>
        </p:spPr>
      </p:sp>
      <p:sp>
        <p:nvSpPr>
          <p:cNvPr id="21" name="Shape 21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916650" y="950850"/>
            <a:ext cx="7310699" cy="324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259950" y="274275"/>
            <a:ext cx="8624125" cy="4594950"/>
          </a:xfrm>
          <a:custGeom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/>
            <a:headEnd len="lg" w="lg" type="none"/>
            <a:tailEnd len="lg" w="lg" type="none"/>
          </a:ln>
        </p:spPr>
      </p:sp>
      <p:sp>
        <p:nvSpPr>
          <p:cNvPr id="25" name="Shape 25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840975" y="956004"/>
            <a:ext cx="3621899" cy="296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681052" y="956004"/>
            <a:ext cx="3621899" cy="296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259950" y="274275"/>
            <a:ext cx="8624125" cy="4594950"/>
          </a:xfrm>
          <a:custGeom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/>
            <a:headEnd len="lg" w="lg" type="none"/>
            <a:tailEnd len="lg" w="lg" type="none"/>
          </a:ln>
        </p:spPr>
      </p:sp>
      <p:sp>
        <p:nvSpPr>
          <p:cNvPr id="30" name="Shape 30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753900" y="971550"/>
            <a:ext cx="2440499" cy="324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3319596" y="971550"/>
            <a:ext cx="2440499" cy="324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5885291" y="971550"/>
            <a:ext cx="2440499" cy="324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/>
          <p:nvPr/>
        </p:nvSpPr>
        <p:spPr>
          <a:xfrm>
            <a:off x="259950" y="274275"/>
            <a:ext cx="8624125" cy="4594950"/>
          </a:xfrm>
          <a:custGeom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/>
            <a:headEnd len="lg" w="lg" type="none"/>
            <a:tailEnd len="lg" w="lg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 rot="10800000">
            <a:off x="259950" y="274275"/>
            <a:ext cx="8624125" cy="4594950"/>
          </a:xfrm>
          <a:custGeom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/>
            <a:headEnd len="lg" w="lg" type="none"/>
            <a:tailEnd len="lg" w="lg" type="none"/>
          </a:ln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04100" y="4513082"/>
            <a:ext cx="2935800" cy="51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360"/>
              </a:spcBef>
              <a:buClr>
                <a:srgbClr val="999999"/>
              </a:buClr>
              <a:buSzPct val="100000"/>
              <a:buNone/>
              <a:defRPr i="1" sz="1200">
                <a:solidFill>
                  <a:srgbClr val="999999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558124" y="550425"/>
            <a:ext cx="8028197" cy="4042637"/>
          </a:xfrm>
          <a:custGeom>
            <a:pathLst>
              <a:path extrusionOk="0" h="183798" w="344965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/>
            <a:headEnd len="lg" w="lg" type="none"/>
            <a:tailEnd len="lg" w="lg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241650" y="91565"/>
            <a:ext cx="2660700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16650" y="950850"/>
            <a:ext cx="7310699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CCCCCC"/>
              </a:buClr>
              <a:buSzPct val="800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480"/>
              </a:spcBef>
              <a:buClr>
                <a:srgbClr val="CCCCCC"/>
              </a:buClr>
              <a:buSzPct val="750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480"/>
              </a:spcBef>
              <a:buClr>
                <a:srgbClr val="CCCCCC"/>
              </a:buClr>
              <a:buSzPct val="100000"/>
              <a:buFont typeface="Droid Serif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4294967295" type="ctrTitle"/>
          </p:nvPr>
        </p:nvSpPr>
        <p:spPr>
          <a:xfrm>
            <a:off x="2296350" y="2466325"/>
            <a:ext cx="45513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D9D9D9"/>
                </a:solidFill>
              </a:rPr>
              <a:t>DRIPPY</a:t>
            </a:r>
          </a:p>
        </p:txBody>
      </p:sp>
      <p:pic>
        <p:nvPicPr>
          <p:cNvPr descr="Image result for water icon" id="49" name="Shape 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937" y="963375"/>
            <a:ext cx="1420924" cy="14209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 txBox="1"/>
          <p:nvPr/>
        </p:nvSpPr>
        <p:spPr>
          <a:xfrm>
            <a:off x="2082300" y="3045325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</a:rPr>
              <a:t>shen hongyi // yeoh lik hern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985100" y="3469550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“Water is the driving force of all nature.”</a:t>
            </a:r>
          </a:p>
          <a:p>
            <a:pPr lvl="0" algn="ctr">
              <a:spcBef>
                <a:spcPts val="0"/>
              </a:spcBef>
              <a:buNone/>
            </a:pPr>
            <a:r>
              <a:rPr i="1" lang="en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~Leonardo da Vinci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watergowhere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idx="4294967295" type="title"/>
          </p:nvPr>
        </p:nvSpPr>
        <p:spPr>
          <a:xfrm>
            <a:off x="3241650" y="307690"/>
            <a:ext cx="2660700" cy="73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competitor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787" y="304800"/>
            <a:ext cx="2720424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Shape 213"/>
          <p:cNvCxnSpPr/>
          <p:nvPr/>
        </p:nvCxnSpPr>
        <p:spPr>
          <a:xfrm flipH="1" rot="10800000">
            <a:off x="5584375" y="2861550"/>
            <a:ext cx="1076400" cy="6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4" name="Shape 214"/>
          <p:cNvSpPr txBox="1"/>
          <p:nvPr/>
        </p:nvSpPr>
        <p:spPr>
          <a:xfrm>
            <a:off x="6660800" y="2637300"/>
            <a:ext cx="19404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But why?</a:t>
            </a:r>
          </a:p>
        </p:txBody>
      </p:sp>
      <p:sp>
        <p:nvSpPr>
          <p:cNvPr id="215" name="Shape 215"/>
          <p:cNvSpPr txBox="1"/>
          <p:nvPr>
            <p:ph idx="4294967295" type="title"/>
          </p:nvPr>
        </p:nvSpPr>
        <p:spPr>
          <a:xfrm>
            <a:off x="3241650" y="-9"/>
            <a:ext cx="2660700" cy="73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competitor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787" y="304800"/>
            <a:ext cx="2720424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Shape 221"/>
          <p:cNvCxnSpPr/>
          <p:nvPr/>
        </p:nvCxnSpPr>
        <p:spPr>
          <a:xfrm flipH="1" rot="10800000">
            <a:off x="4896800" y="2861700"/>
            <a:ext cx="1764000" cy="24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2" name="Shape 222"/>
          <p:cNvSpPr txBox="1"/>
          <p:nvPr/>
        </p:nvSpPr>
        <p:spPr>
          <a:xfrm>
            <a:off x="6660800" y="2637300"/>
            <a:ext cx="19404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But where?</a:t>
            </a:r>
          </a:p>
        </p:txBody>
      </p:sp>
      <p:sp>
        <p:nvSpPr>
          <p:cNvPr id="223" name="Shape 223"/>
          <p:cNvSpPr txBox="1"/>
          <p:nvPr>
            <p:ph idx="4294967295" type="title"/>
          </p:nvPr>
        </p:nvSpPr>
        <p:spPr>
          <a:xfrm>
            <a:off x="3241650" y="-9"/>
            <a:ext cx="2660700" cy="73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competitor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4294967295" type="ctrTitle"/>
          </p:nvPr>
        </p:nvSpPr>
        <p:spPr>
          <a:xfrm>
            <a:off x="2296350" y="2945625"/>
            <a:ext cx="45513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DRIPPY</a:t>
            </a:r>
          </a:p>
        </p:txBody>
      </p:sp>
      <p:pic>
        <p:nvPicPr>
          <p:cNvPr descr="Image result for water icon"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937" y="1649175"/>
            <a:ext cx="1420924" cy="142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idx="4294967295" type="ctrTitle"/>
          </p:nvPr>
        </p:nvSpPr>
        <p:spPr>
          <a:xfrm>
            <a:off x="2296350" y="937525"/>
            <a:ext cx="45513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lt2"/>
                </a:solidFill>
              </a:rPr>
              <a:t>introducing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2082300" y="3915950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</a:rPr>
              <a:t>a</a:t>
            </a:r>
            <a:r>
              <a:rPr lang="en">
                <a:solidFill>
                  <a:srgbClr val="EFEFEF"/>
                </a:solidFill>
              </a:rPr>
              <a:t>pp + water flow sensor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water tap"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25" y="2"/>
            <a:ext cx="77167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75" y="0"/>
            <a:ext cx="77182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75" y="0"/>
            <a:ext cx="77182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75" y="0"/>
            <a:ext cx="77182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75" y="0"/>
            <a:ext cx="77182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75" y="0"/>
            <a:ext cx="77182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 Drop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5666"/>
            <a:ext cx="9144000" cy="609599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>
            <p:ph idx="4294967295" type="body"/>
          </p:nvPr>
        </p:nvSpPr>
        <p:spPr>
          <a:xfrm>
            <a:off x="627600" y="1987650"/>
            <a:ext cx="7888800" cy="116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water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49" y="0"/>
            <a:ext cx="7718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75" y="0"/>
            <a:ext cx="77182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75" y="0"/>
            <a:ext cx="77182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75" y="0"/>
            <a:ext cx="77182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Meter Mechanics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2353650" y="818550"/>
            <a:ext cx="5046300" cy="361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Ultrasound fired into pipe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Refracted by water flow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Reflected by bubbles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Returned sound analysed to give flow rate 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5878275" y="4451925"/>
            <a:ext cx="2532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000"/>
              <a:t>Source: </a:t>
            </a:r>
            <a:r>
              <a:rPr i="1" lang="en" sz="1000">
                <a:solidFill>
                  <a:schemeClr val="dk1"/>
                </a:solidFill>
                <a:highlight>
                  <a:srgbClr val="FFFFFF"/>
                </a:highlight>
              </a:rPr>
              <a:t>Pulsar Process Measurement Ltd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iphone template png"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76200"/>
            <a:ext cx="4991099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x="3626350" y="888075"/>
            <a:ext cx="1924200" cy="3392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water icon"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815" y="1352324"/>
            <a:ext cx="1076375" cy="10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idx="4294967295" type="ctrTitle"/>
          </p:nvPr>
        </p:nvSpPr>
        <p:spPr>
          <a:xfrm>
            <a:off x="2296350" y="2649575"/>
            <a:ext cx="45513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DRIPPY</a:t>
            </a:r>
          </a:p>
        </p:txBody>
      </p:sp>
      <p:sp>
        <p:nvSpPr>
          <p:cNvPr id="297" name="Shape 297"/>
          <p:cNvSpPr txBox="1"/>
          <p:nvPr>
            <p:ph idx="4294967295" type="ctrTitle"/>
          </p:nvPr>
        </p:nvSpPr>
        <p:spPr>
          <a:xfrm>
            <a:off x="1603800" y="1803599"/>
            <a:ext cx="59364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000000"/>
                </a:solidFill>
              </a:rPr>
              <a:t>app demo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241650" y="91565"/>
            <a:ext cx="2660700" cy="73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we are cool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2353650" y="513750"/>
            <a:ext cx="5046300" cy="396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Empower individuals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lt2"/>
              </a:buClr>
            </a:pPr>
            <a:r>
              <a:rPr lang="en"/>
              <a:t>Immediate feedback on water usage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lt2"/>
              </a:buClr>
            </a:pPr>
            <a:r>
              <a:rPr lang="en"/>
              <a:t>Track water consumption of each appliance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Targeted and localised leak detection</a:t>
            </a:r>
          </a:p>
        </p:txBody>
      </p:sp>
      <p:pic>
        <p:nvPicPr>
          <p:cNvPr descr="Image result for tick icon transparent"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550" y="502425"/>
            <a:ext cx="570450" cy="57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ick icon transparent"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550" y="1199425"/>
            <a:ext cx="570450" cy="57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ick icon transparent"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550" y="3431975"/>
            <a:ext cx="570450" cy="57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ick icon transparent"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550" y="2371900"/>
            <a:ext cx="570450" cy="5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Households</a:t>
            </a:r>
          </a:p>
        </p:txBody>
      </p:sp>
      <p:pic>
        <p:nvPicPr>
          <p:cNvPr descr="Image result for people icon vector png"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486" y="0"/>
            <a:ext cx="1075031" cy="107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6-02 at 11.13.41 AM.png"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524" y="1075050"/>
            <a:ext cx="4944674" cy="359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222" y="1556025"/>
            <a:ext cx="4320299" cy="13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6">
            <a:alphaModFix/>
          </a:blip>
          <a:srcRect b="36255" l="0" r="0" t="19199"/>
          <a:stretch/>
        </p:blipFill>
        <p:spPr>
          <a:xfrm>
            <a:off x="1164900" y="2736474"/>
            <a:ext cx="3568925" cy="18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4294967295" type="ctrTitle"/>
          </p:nvPr>
        </p:nvSpPr>
        <p:spPr>
          <a:xfrm>
            <a:off x="820437" y="1775219"/>
            <a:ext cx="7146000" cy="146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9E00"/>
                </a:solidFill>
              </a:rPr>
              <a:t>3,000 GALLONS</a:t>
            </a:r>
          </a:p>
        </p:txBody>
      </p:sp>
      <p:sp>
        <p:nvSpPr>
          <p:cNvPr id="322" name="Shape 322"/>
          <p:cNvSpPr txBox="1"/>
          <p:nvPr>
            <p:ph idx="4294967295" type="subTitle"/>
          </p:nvPr>
        </p:nvSpPr>
        <p:spPr>
          <a:xfrm>
            <a:off x="1662725" y="3297254"/>
            <a:ext cx="56607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Whoa! That’s a big number.</a:t>
            </a:r>
          </a:p>
        </p:txBody>
      </p:sp>
      <p:grpSp>
        <p:nvGrpSpPr>
          <p:cNvPr id="323" name="Shape 323"/>
          <p:cNvGrpSpPr/>
          <p:nvPr/>
        </p:nvGrpSpPr>
        <p:grpSpPr>
          <a:xfrm>
            <a:off x="4355034" y="428165"/>
            <a:ext cx="433931" cy="318157"/>
            <a:chOff x="3936375" y="3703750"/>
            <a:chExt cx="453050" cy="332175"/>
          </a:xfrm>
        </p:grpSpPr>
        <p:sp>
          <p:nvSpPr>
            <p:cNvPr id="324" name="Shape 324"/>
            <p:cNvSpPr/>
            <p:nvPr/>
          </p:nvSpPr>
          <p:spPr>
            <a:xfrm>
              <a:off x="3936375" y="3703750"/>
              <a:ext cx="453050" cy="332175"/>
            </a:xfrm>
            <a:custGeom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3988875" y="3864325"/>
              <a:ext cx="77575" cy="133125"/>
            </a:xfrm>
            <a:custGeom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4259350" y="3864325"/>
              <a:ext cx="77575" cy="133125"/>
            </a:xfrm>
            <a:custGeom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4078625" y="3717800"/>
              <a:ext cx="77575" cy="279650"/>
            </a:xfrm>
            <a:custGeom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4168375" y="3788625"/>
              <a:ext cx="78175" cy="208825"/>
            </a:xfrm>
            <a:custGeom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9" name="Shape 329"/>
          <p:cNvSpPr txBox="1"/>
          <p:nvPr>
            <p:ph idx="4294967295" type="subTitle"/>
          </p:nvPr>
        </p:nvSpPr>
        <p:spPr>
          <a:xfrm>
            <a:off x="958261" y="1260348"/>
            <a:ext cx="7146000" cy="99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 tap that leaks at one drop per second will waste</a:t>
            </a:r>
          </a:p>
        </p:txBody>
      </p:sp>
      <p:sp>
        <p:nvSpPr>
          <p:cNvPr id="330" name="Shape 330"/>
          <p:cNvSpPr txBox="1"/>
          <p:nvPr>
            <p:ph idx="4294967295" type="subTitle"/>
          </p:nvPr>
        </p:nvSpPr>
        <p:spPr>
          <a:xfrm>
            <a:off x="1019709" y="2631330"/>
            <a:ext cx="7146000" cy="99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per year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4294967295" type="ctrTitle"/>
          </p:nvPr>
        </p:nvSpPr>
        <p:spPr>
          <a:xfrm>
            <a:off x="1603800" y="1803599"/>
            <a:ext cx="59364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4"/>
                </a:solidFill>
              </a:rPr>
              <a:t>THANK YOU!</a:t>
            </a:r>
          </a:p>
        </p:txBody>
      </p:sp>
      <p:sp>
        <p:nvSpPr>
          <p:cNvPr id="336" name="Shape 336"/>
          <p:cNvSpPr txBox="1"/>
          <p:nvPr>
            <p:ph idx="4294967295" type="subTitle"/>
          </p:nvPr>
        </p:nvSpPr>
        <p:spPr>
          <a:xfrm>
            <a:off x="1603800" y="2975151"/>
            <a:ext cx="5936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800">
                <a:solidFill>
                  <a:srgbClr val="CCCCCC"/>
                </a:solidFill>
              </a:rPr>
              <a:t>Water</a:t>
            </a:r>
            <a:r>
              <a:rPr lang="en" sz="1800">
                <a:solidFill>
                  <a:srgbClr val="CCCCCC"/>
                </a:solidFill>
              </a:rPr>
              <a:t> you waiting for?</a:t>
            </a:r>
          </a:p>
        </p:txBody>
      </p:sp>
      <p:pic>
        <p:nvPicPr>
          <p:cNvPr descr="Image result for water icon"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537" y="224950"/>
            <a:ext cx="1420924" cy="142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 Drop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5666"/>
            <a:ext cx="9144000" cy="60959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ross icon transparent"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099" y="1626774"/>
            <a:ext cx="1604674" cy="16046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idx="4294967295" type="body"/>
          </p:nvPr>
        </p:nvSpPr>
        <p:spPr>
          <a:xfrm>
            <a:off x="878300" y="1987650"/>
            <a:ext cx="7888800" cy="116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or not 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4294967295" type="ctrTitle"/>
          </p:nvPr>
        </p:nvSpPr>
        <p:spPr>
          <a:xfrm>
            <a:off x="2296350" y="3250425"/>
            <a:ext cx="45513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D9D9D9"/>
                </a:solidFill>
              </a:rPr>
              <a:t>DRIPPY</a:t>
            </a:r>
          </a:p>
        </p:txBody>
      </p:sp>
      <p:pic>
        <p:nvPicPr>
          <p:cNvPr descr="Image result for water icon"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750" y="152400"/>
            <a:ext cx="3131089" cy="294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/>
          <p:nvPr/>
        </p:nvSpPr>
        <p:spPr>
          <a:xfrm>
            <a:off x="3547650" y="1145537"/>
            <a:ext cx="2048700" cy="1971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water icon"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937" y="1420575"/>
            <a:ext cx="1420924" cy="142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 flows from the tap to sink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98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 flows from the tap to sink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985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ross icon transparent"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574" y="1106499"/>
            <a:ext cx="620824" cy="620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ross icon transparent"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574" y="1786224"/>
            <a:ext cx="620824" cy="620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ross icon transparent"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574" y="2517799"/>
            <a:ext cx="620824" cy="620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ross icon transparent"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574" y="3292599"/>
            <a:ext cx="620824" cy="620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ross icon transparent"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549" y="4065799"/>
            <a:ext cx="620824" cy="62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4294967295" type="ctrTitle"/>
          </p:nvPr>
        </p:nvSpPr>
        <p:spPr>
          <a:xfrm>
            <a:off x="685800" y="1105199"/>
            <a:ext cx="7772400" cy="89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accent6"/>
                </a:solidFill>
              </a:rPr>
              <a:t>2 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accent6"/>
              </a:solidFill>
            </a:endParaRPr>
          </a:p>
        </p:txBody>
      </p:sp>
      <p:sp>
        <p:nvSpPr>
          <p:cNvPr id="85" name="Shape 85"/>
          <p:cNvSpPr txBox="1"/>
          <p:nvPr>
            <p:ph idx="4294967295" type="subTitle"/>
          </p:nvPr>
        </p:nvSpPr>
        <p:spPr>
          <a:xfrm>
            <a:off x="685800" y="1487508"/>
            <a:ext cx="7772400" cy="463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of water usage is expected to increase</a:t>
            </a:r>
          </a:p>
        </p:txBody>
      </p:sp>
      <p:sp>
        <p:nvSpPr>
          <p:cNvPr id="86" name="Shape 86"/>
          <p:cNvSpPr txBox="1"/>
          <p:nvPr>
            <p:ph idx="4294967295" type="ctrTitle"/>
          </p:nvPr>
        </p:nvSpPr>
        <p:spPr>
          <a:xfrm>
            <a:off x="685800" y="3276899"/>
            <a:ext cx="7772400" cy="89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9E00"/>
                </a:solidFill>
              </a:rPr>
              <a:t>20 L per person</a:t>
            </a:r>
          </a:p>
        </p:txBody>
      </p:sp>
      <p:sp>
        <p:nvSpPr>
          <p:cNvPr id="87" name="Shape 87"/>
          <p:cNvSpPr txBox="1"/>
          <p:nvPr>
            <p:ph idx="4294967295" type="subTitle"/>
          </p:nvPr>
        </p:nvSpPr>
        <p:spPr>
          <a:xfrm>
            <a:off x="685800" y="3659208"/>
            <a:ext cx="77724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water usage that needs to be reduced</a:t>
            </a:r>
          </a:p>
        </p:txBody>
      </p:sp>
      <p:sp>
        <p:nvSpPr>
          <p:cNvPr id="88" name="Shape 88"/>
          <p:cNvSpPr txBox="1"/>
          <p:nvPr>
            <p:ph idx="4294967295" type="ctrTitle"/>
          </p:nvPr>
        </p:nvSpPr>
        <p:spPr>
          <a:xfrm>
            <a:off x="685800" y="2191049"/>
            <a:ext cx="7772400" cy="89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CC4125"/>
                </a:solidFill>
              </a:rPr>
              <a:t>85%</a:t>
            </a:r>
          </a:p>
        </p:txBody>
      </p:sp>
      <p:sp>
        <p:nvSpPr>
          <p:cNvPr id="89" name="Shape 89"/>
          <p:cNvSpPr txBox="1"/>
          <p:nvPr>
            <p:ph idx="4294967295" type="subTitle"/>
          </p:nvPr>
        </p:nvSpPr>
        <p:spPr>
          <a:xfrm>
            <a:off x="685800" y="2573358"/>
            <a:ext cx="77724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of water demand which the government is confident meeting</a:t>
            </a:r>
          </a:p>
        </p:txBody>
      </p:sp>
      <p:pic>
        <p:nvPicPr>
          <p:cNvPr descr="Image result for water icon" id="90" name="Shape 90"/>
          <p:cNvPicPr preferRelativeResize="0"/>
          <p:nvPr/>
        </p:nvPicPr>
        <p:blipFill rotWithShape="1">
          <a:blip r:embed="rId3">
            <a:alphaModFix/>
          </a:blip>
          <a:srcRect b="1467" l="34227" r="34246" t="68152"/>
          <a:stretch/>
        </p:blipFill>
        <p:spPr>
          <a:xfrm>
            <a:off x="4088874" y="171650"/>
            <a:ext cx="987074" cy="8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5532500" y="4299525"/>
            <a:ext cx="2878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000"/>
              <a:t>Source: </a:t>
            </a:r>
            <a:r>
              <a:rPr i="1" lang="en" sz="1000">
                <a:solidFill>
                  <a:schemeClr val="dk1"/>
                </a:solidFill>
                <a:highlight>
                  <a:srgbClr val="FFFFFF"/>
                </a:highlight>
              </a:rPr>
              <a:t>TODAY Online; Public Utilities 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filled with water 500 ml beaker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37" y="480987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727" y="480987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235" y="480987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625" y="480987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140" y="480987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530" y="480987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038" y="480987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428" y="480987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82" y="1526368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72" y="1526368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080" y="1526368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470" y="1526368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985" y="1526368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375" y="1526368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883" y="1526368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273" y="1526368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82" y="2571750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72" y="2571750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080" y="2571750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470" y="2571750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985" y="2571750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375" y="2571750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883" y="2571750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273" y="2571750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82" y="3617131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72" y="3617131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080" y="3617131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470" y="3617131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985" y="3617131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375" y="3617131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883" y="3617131"/>
            <a:ext cx="1045389" cy="10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273" y="3617131"/>
            <a:ext cx="1045389" cy="104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filled with water 500 ml beaker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45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062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007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127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073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189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135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5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92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37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958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903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020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965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5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92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37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958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903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020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965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5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92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37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958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903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020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965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090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035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152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097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218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163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280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225" y="147284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920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66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983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928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048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994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110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9056" y="2057780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920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66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983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928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048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994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110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9056" y="264271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920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66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983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928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048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994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110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lled with water 500 ml beaker"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9056" y="3227659"/>
            <a:ext cx="584944" cy="584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rought"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36725"/>
            <a:ext cx="9144000" cy="13704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ater icon" id="201" name="Shape 201"/>
          <p:cNvPicPr preferRelativeResize="0"/>
          <p:nvPr/>
        </p:nvPicPr>
        <p:blipFill rotWithShape="1">
          <a:blip r:embed="rId4">
            <a:alphaModFix/>
          </a:blip>
          <a:srcRect b="1760" l="2516" r="68254" t="70065"/>
          <a:stretch/>
        </p:blipFill>
        <p:spPr>
          <a:xfrm>
            <a:off x="3533052" y="1629612"/>
            <a:ext cx="2077900" cy="188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